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65" r:id="rId17"/>
  </p:sldIdLst>
  <p:sldSz cx="14630400" cy="8229600"/>
  <p:notesSz cx="8229600" cy="14630400"/>
  <p:embeddedFontLst>
    <p:embeddedFont>
      <p:font typeface="Mukta Light" panose="020B0604020202020204" charset="0"/>
      <p:regular r:id="rId19"/>
    </p:embeddedFont>
    <p:embeddedFont>
      <p:font typeface="Prompt Medium" panose="00000600000000000000" pitchFamily="2" charset="-3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506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AB104-179F-DB1F-83A0-980E1ADA8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B18360-8E45-8A46-4332-966A9EDBE8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58CD62-1FB9-F0FE-ED36-AA38C0C5F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EC888-1C74-CAF8-BFB8-DDC4394AB7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88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2E8AB-4FF5-0161-1A17-89BD3DF8C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6A9B5D-E927-3192-0302-F53F13F0AD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6345DA-A0CA-53F5-0086-AB246BE20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FDAD1-1864-C991-97FE-F2968A1F2B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45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B772B-B95B-1C7D-DDAD-12B5133A3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C0F7B8-71C9-E672-621E-2CDA066B15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987041-BC16-4DAF-427B-73B876E77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9B8B4-B45E-55A7-E495-664EB5C392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69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A4E5D-4019-7AED-30D6-5E09F942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321FC-8631-CD28-63CD-4622E223B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C9A9A2-9693-D79D-A5CB-1F0A984D6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8735A-99EC-007F-0149-F98C245BD5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4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8505E-2791-DE36-AACA-1165A73ED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EF2F8-E71F-6F23-A1DD-06BDB7FBF3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8E86E0-494C-B010-6441-A497155C4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BF1E0-EF35-4494-26E1-493FCD9B05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70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61AFD-8239-A934-0DB3-676755B12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069E37-30C9-0B7C-9BC2-D0019F8342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D477D-6418-616F-9398-5AE694755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B01E6-6A7F-EFBD-36C5-C4A3455642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47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73" y="2469475"/>
            <a:ext cx="4935736" cy="32905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67462" y="927068"/>
            <a:ext cx="6921103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Employee Retention Analysis</a:t>
            </a:r>
            <a:endParaRPr lang="en-US" sz="3850" dirty="0"/>
          </a:p>
        </p:txBody>
      </p:sp>
      <p:sp>
        <p:nvSpPr>
          <p:cNvPr id="5" name="Text 1"/>
          <p:cNvSpPr/>
          <p:nvPr/>
        </p:nvSpPr>
        <p:spPr>
          <a:xfrm>
            <a:off x="6367462" y="6325520"/>
            <a:ext cx="7381875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Uncovering the key drivers of attrition and building actionable strategies to retain valuable talent</a:t>
            </a:r>
            <a:endParaRPr lang="en-US" sz="170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B3C65CBB-06ED-BAB1-C140-C0BCA9B52491}"/>
              </a:ext>
            </a:extLst>
          </p:cNvPr>
          <p:cNvSpPr/>
          <p:nvPr/>
        </p:nvSpPr>
        <p:spPr>
          <a:xfrm>
            <a:off x="6367461" y="2013237"/>
            <a:ext cx="7381875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Domain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 -  Hr. Analytics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Project Name 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– Human Retention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9693721E-6E90-B316-EA2B-62E9716905CC}"/>
              </a:ext>
            </a:extLst>
          </p:cNvPr>
          <p:cNvSpPr/>
          <p:nvPr/>
        </p:nvSpPr>
        <p:spPr>
          <a:xfrm>
            <a:off x="6367462" y="3192275"/>
            <a:ext cx="7381875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Mukta Light" pitchFamily="34" charset="0"/>
                <a:cs typeface="Mukta Light" pitchFamily="34" charset="-120"/>
              </a:rPr>
              <a:t>Group </a:t>
            </a:r>
            <a:r>
              <a:rPr lang="en-US" sz="2000" dirty="0">
                <a:solidFill>
                  <a:schemeClr val="bg1"/>
                </a:solidFill>
                <a:latin typeface="Mukta Light" pitchFamily="34" charset="0"/>
                <a:cs typeface="Mukta Light" pitchFamily="34" charset="-120"/>
              </a:rPr>
              <a:t>- 3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Mukta Light" pitchFamily="34" charset="0"/>
                <a:cs typeface="Mukta Light" pitchFamily="34" charset="-120"/>
              </a:rPr>
              <a:t>Team Members - 4</a:t>
            </a:r>
            <a:endParaRPr lang="en-US" sz="2000" dirty="0">
              <a:solidFill>
                <a:schemeClr val="bg1"/>
              </a:solidFill>
              <a:latin typeface="Mukta Light" pitchFamily="34" charset="0"/>
              <a:cs typeface="Mukta Light" pitchFamily="34" charset="-12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2000" dirty="0">
              <a:solidFill>
                <a:srgbClr val="DAD8E9"/>
              </a:solidFill>
              <a:latin typeface="Mukta Light" pitchFamily="34" charset="0"/>
              <a:cs typeface="Mukta Light" pitchFamily="34" charset="-120"/>
            </a:endParaRP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Tiny Ajesh</a:t>
            </a: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Muhammed Musthafa</a:t>
            </a: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Nalipireddy Aparna</a:t>
            </a: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Pranoti Tanajirao Desai</a:t>
            </a: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DAD8E9"/>
              </a:solidFill>
              <a:latin typeface="Mukta Light" pitchFamily="34" charset="0"/>
              <a:cs typeface="Mukta Light" pitchFamily="34" charset="-120"/>
            </a:endParaRP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DAD8E9"/>
              </a:solidFill>
              <a:latin typeface="Mukta Light" pitchFamily="34" charset="0"/>
              <a:cs typeface="Mukta Light" pitchFamily="34" charset="-120"/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1700" dirty="0">
              <a:solidFill>
                <a:srgbClr val="DAD8E9"/>
              </a:solidFill>
              <a:latin typeface="Mukta Light" pitchFamily="34" charset="0"/>
              <a:cs typeface="Mukta Light" pitchFamily="34" charset="-120"/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AF3DC-D1CF-4DCC-FAD1-14B84D6CB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D3C0FD8-A6F1-4195-18D3-4186A1223D67}"/>
              </a:ext>
            </a:extLst>
          </p:cNvPr>
          <p:cNvSpPr/>
          <p:nvPr/>
        </p:nvSpPr>
        <p:spPr>
          <a:xfrm>
            <a:off x="6481983" y="425646"/>
            <a:ext cx="1666434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Excel - Dashboard </a:t>
            </a:r>
            <a:endParaRPr lang="en-US" sz="38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A22D05-9DD9-CF60-B3D6-C7E1FBE63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22" y="1057466"/>
            <a:ext cx="14184351" cy="67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00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66D4B-221E-E5A3-4086-7378D3569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5D5C1AF-04B5-4E4E-205C-630FF52EF608}"/>
              </a:ext>
            </a:extLst>
          </p:cNvPr>
          <p:cNvSpPr/>
          <p:nvPr/>
        </p:nvSpPr>
        <p:spPr>
          <a:xfrm>
            <a:off x="6481983" y="425646"/>
            <a:ext cx="1666434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Power Bi - Dashboard – (1.)</a:t>
            </a:r>
            <a:endParaRPr lang="en-US" sz="38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74F60-A83F-7E57-6EDD-C835F8A73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8" y="1182987"/>
            <a:ext cx="14028234" cy="662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48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B5995-7C4E-2EE9-18D5-5AE8C2EEF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BF24BBE-2965-09CA-9950-8E4CA303B8CA}"/>
              </a:ext>
            </a:extLst>
          </p:cNvPr>
          <p:cNvSpPr/>
          <p:nvPr/>
        </p:nvSpPr>
        <p:spPr>
          <a:xfrm>
            <a:off x="6481983" y="425646"/>
            <a:ext cx="1666434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Power Bi - Dashboard – (2.)</a:t>
            </a:r>
            <a:endParaRPr lang="en-US" sz="38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65616-2D96-8E3C-E986-1560063D4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86" y="1148576"/>
            <a:ext cx="13939024" cy="665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12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00E0B-FDD8-271A-009E-88639FCC1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AD8860E-3EE9-C871-F783-1FA7688E2360}"/>
              </a:ext>
            </a:extLst>
          </p:cNvPr>
          <p:cNvSpPr/>
          <p:nvPr/>
        </p:nvSpPr>
        <p:spPr>
          <a:xfrm>
            <a:off x="6481983" y="416394"/>
            <a:ext cx="1666434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Tableau - Dashboard</a:t>
            </a:r>
            <a:endParaRPr lang="en-US" sz="38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B041C6-AC51-29D2-718A-CD21BA066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39" y="1170878"/>
            <a:ext cx="13939024" cy="663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50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4D62D-012E-678E-B26D-07E8F47D6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AEF8D6C-C6E8-0972-CF6D-741A3A507076}"/>
              </a:ext>
            </a:extLst>
          </p:cNvPr>
          <p:cNvSpPr/>
          <p:nvPr/>
        </p:nvSpPr>
        <p:spPr>
          <a:xfrm>
            <a:off x="6481983" y="278765"/>
            <a:ext cx="1666434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MySQL - Queries</a:t>
            </a:r>
            <a:endParaRPr lang="en-US" sz="38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49CF0B-E6D9-C0FB-86F7-349D47129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435678"/>
            <a:ext cx="7033657" cy="32102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D4AE4F-8E86-C23C-8A8E-ADCAB3801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72" y="4435678"/>
            <a:ext cx="7033657" cy="32102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A4082F-088F-FE0F-4403-D9082FCBA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904543"/>
            <a:ext cx="7033657" cy="32102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ED1B22-B882-D644-7C46-9F8400534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872" y="904543"/>
            <a:ext cx="7033657" cy="321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71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96415-8E22-A943-B6A9-E07D265C9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E5B8204-3A4B-1C23-A21B-57A6476DD0E2}"/>
              </a:ext>
            </a:extLst>
          </p:cNvPr>
          <p:cNvSpPr/>
          <p:nvPr/>
        </p:nvSpPr>
        <p:spPr>
          <a:xfrm>
            <a:off x="6481983" y="416394"/>
            <a:ext cx="1666434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MySQL - Queries</a:t>
            </a:r>
            <a:endParaRPr lang="en-US" sz="38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899917-8E0C-99B3-EBF0-E509BF9CF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6" y="1385215"/>
            <a:ext cx="7033659" cy="32399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401385-8436-12C7-3B59-911721685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625157"/>
            <a:ext cx="7033659" cy="323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73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11" y="2447568"/>
            <a:ext cx="5001458" cy="333434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62330" y="687943"/>
            <a:ext cx="4354473" cy="538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 &amp; Impact</a:t>
            </a:r>
            <a:endParaRPr lang="en-US" sz="3350" dirty="0"/>
          </a:p>
        </p:txBody>
      </p:sp>
      <p:sp>
        <p:nvSpPr>
          <p:cNvPr id="5" name="Shape 1"/>
          <p:cNvSpPr/>
          <p:nvPr/>
        </p:nvSpPr>
        <p:spPr>
          <a:xfrm>
            <a:off x="6262330" y="1517809"/>
            <a:ext cx="3699034" cy="2495550"/>
          </a:xfrm>
          <a:prstGeom prst="roundRect">
            <a:avLst>
              <a:gd name="adj" fmla="val 3265"/>
            </a:avLst>
          </a:prstGeom>
          <a:solidFill>
            <a:srgbClr val="542C49"/>
          </a:solidFill>
          <a:ln w="7620">
            <a:solidFill>
              <a:srgbClr val="A95B9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2"/>
          <p:cNvSpPr/>
          <p:nvPr/>
        </p:nvSpPr>
        <p:spPr>
          <a:xfrm>
            <a:off x="6463903" y="1719382"/>
            <a:ext cx="581978" cy="581978"/>
          </a:xfrm>
          <a:prstGeom prst="roundRect">
            <a:avLst>
              <a:gd name="adj" fmla="val 15710363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3923" y="1879402"/>
            <a:ext cx="261818" cy="2618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463903" y="2495312"/>
            <a:ext cx="2700576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Primary Drivers Identified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463903" y="2880955"/>
            <a:ext cx="3295888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Employee attrition is mainly influenced by compensation, promotion delays, and work-life balance</a:t>
            </a:r>
            <a:endParaRPr lang="en-US" sz="1500" dirty="0"/>
          </a:p>
        </p:txBody>
      </p:sp>
      <p:sp>
        <p:nvSpPr>
          <p:cNvPr id="10" name="Shape 5"/>
          <p:cNvSpPr/>
          <p:nvPr/>
        </p:nvSpPr>
        <p:spPr>
          <a:xfrm>
            <a:off x="10155317" y="1517809"/>
            <a:ext cx="3699153" cy="2495550"/>
          </a:xfrm>
          <a:prstGeom prst="roundRect">
            <a:avLst>
              <a:gd name="adj" fmla="val 3265"/>
            </a:avLst>
          </a:prstGeom>
          <a:solidFill>
            <a:srgbClr val="542C49"/>
          </a:solidFill>
          <a:ln w="7620">
            <a:solidFill>
              <a:srgbClr val="A95B9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6"/>
          <p:cNvSpPr/>
          <p:nvPr/>
        </p:nvSpPr>
        <p:spPr>
          <a:xfrm>
            <a:off x="10356890" y="1719382"/>
            <a:ext cx="581978" cy="581978"/>
          </a:xfrm>
          <a:prstGeom prst="roundRect">
            <a:avLst>
              <a:gd name="adj" fmla="val 15710363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16910" y="1879402"/>
            <a:ext cx="261818" cy="26181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356890" y="2495312"/>
            <a:ext cx="2282666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Strategic Focus Areas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10356890" y="2880955"/>
            <a:ext cx="3296007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HR and Sales departments need focused retention strategies and engagement programs</a:t>
            </a:r>
            <a:endParaRPr lang="en-US" sz="1500" dirty="0"/>
          </a:p>
        </p:txBody>
      </p:sp>
      <p:sp>
        <p:nvSpPr>
          <p:cNvPr id="15" name="Shape 9"/>
          <p:cNvSpPr/>
          <p:nvPr/>
        </p:nvSpPr>
        <p:spPr>
          <a:xfrm>
            <a:off x="6262331" y="4207312"/>
            <a:ext cx="7592139" cy="1874996"/>
          </a:xfrm>
          <a:prstGeom prst="roundRect">
            <a:avLst>
              <a:gd name="adj" fmla="val 4346"/>
            </a:avLst>
          </a:prstGeom>
          <a:solidFill>
            <a:srgbClr val="542C49"/>
          </a:solidFill>
          <a:ln w="7620">
            <a:solidFill>
              <a:srgbClr val="A95B9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0"/>
          <p:cNvSpPr/>
          <p:nvPr/>
        </p:nvSpPr>
        <p:spPr>
          <a:xfrm>
            <a:off x="6463903" y="4408884"/>
            <a:ext cx="581978" cy="581978"/>
          </a:xfrm>
          <a:prstGeom prst="roundRect">
            <a:avLst>
              <a:gd name="adj" fmla="val 15710363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3923" y="4568904"/>
            <a:ext cx="261818" cy="26181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463903" y="5184815"/>
            <a:ext cx="215550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Data-Driven Insights</a:t>
            </a:r>
            <a:endParaRPr lang="en-US" sz="1650" dirty="0"/>
          </a:p>
        </p:txBody>
      </p:sp>
      <p:sp>
        <p:nvSpPr>
          <p:cNvPr id="19" name="Text 12"/>
          <p:cNvSpPr/>
          <p:nvPr/>
        </p:nvSpPr>
        <p:spPr>
          <a:xfrm>
            <a:off x="6328463" y="5630233"/>
            <a:ext cx="686265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Excel , Power bi , Tableau visualizations ,MySQL effectively revealed actionable insights for HR planning</a:t>
            </a:r>
            <a:endParaRPr lang="en-US" sz="1400" dirty="0"/>
          </a:p>
        </p:txBody>
      </p:sp>
      <p:sp>
        <p:nvSpPr>
          <p:cNvPr id="20" name="Text 13"/>
          <p:cNvSpPr/>
          <p:nvPr/>
        </p:nvSpPr>
        <p:spPr>
          <a:xfrm>
            <a:off x="6262330" y="6300549"/>
            <a:ext cx="7592139" cy="1241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comprehensive analysis helps the organization identify at-risk employees and make data-driven decisions to improve retention and workplace satisfaction. By addressing compensation gaps, implementing structured promotion cycles, and improving work-life balance, the company can significantly reduce attrition and build a more engaged, loyal workforce.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667947"/>
            <a:ext cx="4895374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Objective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81063" y="2808565"/>
            <a:ext cx="6165413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 analyze the key reasons for employee attrition and identify actionable insights that help the HR department retain valuable employees. The analysis focuses on salary, promotions, work-life balance, and department performance 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881063" y="4416504"/>
            <a:ext cx="6165413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data-driven approach enables HR to make informed decisions about retention strategies, compensation adjustments, and workplace improvements that directly impact employee satisfaction and organizational success.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544" y="2858095"/>
            <a:ext cx="6165413" cy="34556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7700" y="236400"/>
            <a:ext cx="4575000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KPI (1.) Average Attrition Rate For All Department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610910" y="919758"/>
            <a:ext cx="6079316" cy="161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Understanding which departments face the highest turnover challenges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52" y="1252538"/>
            <a:ext cx="13652897" cy="39777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88752" y="9035534"/>
            <a:ext cx="13652897" cy="390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HR shows the highest attrition at 25%, indicating employee dissatisfaction or limited career growth opportunities. R&amp;D demonstrates better retention at 16% due to more stable work conditions and technical career paths. Sales falls in the middle at 20%, suggesting moderate retention challenges.</a:t>
            </a:r>
            <a:endParaRPr lang="en-US" sz="950" dirty="0"/>
          </a:p>
        </p:txBody>
      </p:sp>
      <p:sp>
        <p:nvSpPr>
          <p:cNvPr id="6" name="Shape 3"/>
          <p:cNvSpPr/>
          <p:nvPr/>
        </p:nvSpPr>
        <p:spPr>
          <a:xfrm>
            <a:off x="488752" y="9563695"/>
            <a:ext cx="13652897" cy="526613"/>
          </a:xfrm>
          <a:prstGeom prst="roundRect">
            <a:avLst>
              <a:gd name="adj" fmla="val 9746"/>
            </a:avLst>
          </a:prstGeom>
          <a:solidFill>
            <a:srgbClr val="321A2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10" y="9738955"/>
            <a:ext cx="152638" cy="1221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85706" y="9716333"/>
            <a:ext cx="13133784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✅</a:t>
            </a:r>
            <a:r>
              <a:rPr lang="en-US" sz="95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Recommendation: HR and Sales departments should focus on employee engagement programs and targeted training initiatives to improve retention.</a:t>
            </a:r>
            <a:endParaRPr lang="en-US" sz="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7FF9A3-4223-0239-5139-657C6D241257}"/>
              </a:ext>
            </a:extLst>
          </p:cNvPr>
          <p:cNvSpPr txBox="1"/>
          <p:nvPr/>
        </p:nvSpPr>
        <p:spPr>
          <a:xfrm>
            <a:off x="488752" y="5574209"/>
            <a:ext cx="139297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HR shows the highest attrition at 25%, indicating employee dissatisfaction or limited career growth opportunities. R&amp;D demonstrates better retention at 16% due to more stable work conditions and technical career paths. Sales falls in the middle at 20%, suggesting moderate retention challenges.</a:t>
            </a:r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3A518832-3101-1AEA-BD2F-3F802A40699E}"/>
              </a:ext>
            </a:extLst>
          </p:cNvPr>
          <p:cNvSpPr/>
          <p:nvPr/>
        </p:nvSpPr>
        <p:spPr>
          <a:xfrm>
            <a:off x="789503" y="6841450"/>
            <a:ext cx="13051393" cy="846058"/>
          </a:xfrm>
          <a:prstGeom prst="roundRect">
            <a:avLst>
              <a:gd name="adj" fmla="val 9798"/>
            </a:avLst>
          </a:prstGeom>
          <a:solidFill>
            <a:srgbClr val="321A2C"/>
          </a:solidFill>
          <a:ln/>
        </p:spPr>
        <p:txBody>
          <a:bodyPr/>
          <a:lstStyle/>
          <a:p>
            <a:r>
              <a:rPr lang="en-US" dirty="0"/>
              <a:t>✅ </a:t>
            </a:r>
            <a:r>
              <a:rPr lang="en-US" dirty="0">
                <a:solidFill>
                  <a:schemeClr val="bg1"/>
                </a:solidFill>
              </a:rPr>
              <a:t>Recommendation: HR and Sales departments should focus on employee engagement programs and targeted training initiatives to improve retention.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01302" y="367070"/>
            <a:ext cx="5227796" cy="574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1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KPI (2.) Average Hourly rate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827484" y="2341662"/>
            <a:ext cx="331458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Male Research Scientists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19982" y="2956322"/>
            <a:ext cx="4887397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Average Hourly Rate:</a:t>
            </a: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$35–$38/hour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27484" y="4114799"/>
            <a:ext cx="4887397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pay range for male research scientists is consistent with company averages, with no major pay gap observed. This indicates fair compensation practices within this role.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19983" y="5495806"/>
            <a:ext cx="4887397" cy="1540907"/>
          </a:xfrm>
          <a:prstGeom prst="roundRect">
            <a:avLst>
              <a:gd name="adj" fmla="val 5639"/>
            </a:avLst>
          </a:prstGeom>
          <a:solidFill>
            <a:srgbClr val="321A2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14" y="5826799"/>
            <a:ext cx="258604" cy="20681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499711" y="5769768"/>
            <a:ext cx="4008358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✅</a:t>
            </a:r>
            <a:r>
              <a:rPr lang="en-US" sz="160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Recommendation: Continue maintaining salary parity and introduce skill-based incentives to reward high performers.</a:t>
            </a:r>
            <a:endParaRPr lang="en-US" sz="16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088" y="1686401"/>
            <a:ext cx="7583329" cy="61761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11123" y="422757"/>
            <a:ext cx="6799540" cy="548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21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KPI (3.) Attrition Rate Vs Monthly Income Status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2776657" y="2768560"/>
            <a:ext cx="2427684" cy="493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35%</a:t>
            </a:r>
            <a:endParaRPr lang="en-US" sz="3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314" y="1534954"/>
            <a:ext cx="2960608" cy="29606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876669" y="4742140"/>
            <a:ext cx="2227898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Low Income Attrition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89503" y="5134570"/>
            <a:ext cx="6402348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Employees earning below $4,000/month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425702" y="2768560"/>
            <a:ext cx="2427684" cy="493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10%</a:t>
            </a:r>
            <a:endParaRPr lang="en-US" sz="38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9359" y="1534954"/>
            <a:ext cx="2960608" cy="296060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488805" y="4742140"/>
            <a:ext cx="2301835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High Income Attrition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7438549" y="5134570"/>
            <a:ext cx="6402348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Employees earning above $8,000/month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789503" y="5672257"/>
            <a:ext cx="13051393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strong inverse relationship exists between income and attrition. Employees in lower salary ranges show significantly higher turnover rates (30%–35%), while those earning above $8,000 monthly demonstrate excellent retention with less than 10% attrition. This clear pattern indicates that compensation is a critical factor in employee retention decisions.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789503" y="6841450"/>
            <a:ext cx="13051393" cy="846058"/>
          </a:xfrm>
          <a:prstGeom prst="roundRect">
            <a:avLst>
              <a:gd name="adj" fmla="val 9798"/>
            </a:avLst>
          </a:prstGeom>
          <a:solidFill>
            <a:srgbClr val="321A2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790" y="7128748"/>
            <a:ext cx="246698" cy="19728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430774" y="7088029"/>
            <a:ext cx="1221283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✅</a:t>
            </a:r>
            <a:r>
              <a:rPr lang="en-US" sz="155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Recommendation: Review salary structure and provide performance-based raises, especially for lower-income groups to reduce turnover.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37337" y="686634"/>
            <a:ext cx="6755606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21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KPI (4.) Average Working Years For Each Department</a:t>
            </a:r>
            <a:endParaRPr lang="en-US" sz="2100" dirty="0"/>
          </a:p>
        </p:txBody>
      </p:sp>
      <p:sp>
        <p:nvSpPr>
          <p:cNvPr id="3" name="Shape 1"/>
          <p:cNvSpPr/>
          <p:nvPr/>
        </p:nvSpPr>
        <p:spPr>
          <a:xfrm>
            <a:off x="881063" y="2351127"/>
            <a:ext cx="4142542" cy="2083356"/>
          </a:xfrm>
          <a:prstGeom prst="roundRect">
            <a:avLst>
              <a:gd name="adj" fmla="val 4441"/>
            </a:avLst>
          </a:prstGeom>
          <a:solidFill>
            <a:srgbClr val="A95B95"/>
          </a:solidFill>
          <a:ln w="7620">
            <a:solidFill>
              <a:srgbClr val="C274AE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1108948" y="2579013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R&amp;D Department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108948" y="3017163"/>
            <a:ext cx="368677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9 years</a:t>
            </a:r>
            <a:r>
              <a:rPr lang="en-US" sz="170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average tenure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1108948" y="3501747"/>
            <a:ext cx="368677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Most stable workforce with technical career paths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5243870" y="2351127"/>
            <a:ext cx="4142542" cy="2083356"/>
          </a:xfrm>
          <a:prstGeom prst="roundRect">
            <a:avLst>
              <a:gd name="adj" fmla="val 4441"/>
            </a:avLst>
          </a:prstGeom>
          <a:solidFill>
            <a:srgbClr val="A95B95"/>
          </a:solidFill>
          <a:ln w="7620">
            <a:solidFill>
              <a:srgbClr val="C274A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5471755" y="2579013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Sales Department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471755" y="3017163"/>
            <a:ext cx="368677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6 years</a:t>
            </a:r>
            <a:r>
              <a:rPr lang="en-US" sz="170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average tenure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5471755" y="3501747"/>
            <a:ext cx="368677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Moderate stability with faster turnover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9606677" y="2351127"/>
            <a:ext cx="4142542" cy="2083356"/>
          </a:xfrm>
          <a:prstGeom prst="roundRect">
            <a:avLst>
              <a:gd name="adj" fmla="val 4441"/>
            </a:avLst>
          </a:prstGeom>
          <a:solidFill>
            <a:srgbClr val="A95B95"/>
          </a:solidFill>
          <a:ln w="7620">
            <a:solidFill>
              <a:srgbClr val="C274A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9834562" y="2579013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HR Department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9834562" y="3017163"/>
            <a:ext cx="368677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5 years</a:t>
            </a:r>
            <a:r>
              <a:rPr lang="en-US" sz="170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average tenure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9834562" y="3501747"/>
            <a:ext cx="368677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Shortest tenure indicating retention challenges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881063" y="4682252"/>
            <a:ext cx="12868275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R&amp;D employees demonstrate the highest stability at 9 years average tenure, possibly due to specialized technical career paths and project continuity. HR and Sales departments face faster turnover with 5-6 years average tenure, suggesting these roles may lack clear advancement opportunities or face higher workplace stress.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881063" y="5987296"/>
            <a:ext cx="12868275" cy="943689"/>
          </a:xfrm>
          <a:prstGeom prst="roundRect">
            <a:avLst>
              <a:gd name="adj" fmla="val 9804"/>
            </a:avLst>
          </a:prstGeom>
          <a:solidFill>
            <a:srgbClr val="321A2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28" y="6313646"/>
            <a:ext cx="275273" cy="220266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1596866" y="6262568"/>
            <a:ext cx="11932206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✅</a:t>
            </a:r>
            <a:r>
              <a:rPr lang="en-US" sz="170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Recommendation: Introduce long-term career planning and retention bonuses for Sales &amp; HR staff to improve tenure.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47303" y="651927"/>
            <a:ext cx="6335673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21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KPI (5.) Job Role Vs WorkLife Balance 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881001" y="1977330"/>
            <a:ext cx="1286827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How different positions rate their work-life balance (Scale: 1–4)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881063" y="3100626"/>
            <a:ext cx="3168015" cy="275273"/>
          </a:xfrm>
          <a:prstGeom prst="roundRect">
            <a:avLst>
              <a:gd name="adj" fmla="val 3361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81063" y="3100626"/>
            <a:ext cx="2772013" cy="275273"/>
          </a:xfrm>
          <a:prstGeom prst="roundRect">
            <a:avLst>
              <a:gd name="adj" fmla="val 33612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4214217" y="3100626"/>
            <a:ext cx="772716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87.5%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881063" y="3651171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Managers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81063" y="4089321"/>
            <a:ext cx="410587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3.5 rating - Excellent balance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5262205" y="3100626"/>
            <a:ext cx="3386495" cy="275273"/>
          </a:xfrm>
          <a:prstGeom prst="roundRect">
            <a:avLst>
              <a:gd name="adj" fmla="val 3361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5262205" y="3100626"/>
            <a:ext cx="2539841" cy="275273"/>
          </a:xfrm>
          <a:prstGeom prst="roundRect">
            <a:avLst>
              <a:gd name="adj" fmla="val 33612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8813840" y="3100626"/>
            <a:ext cx="554236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75%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5262205" y="3651171"/>
            <a:ext cx="4105870" cy="611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Lab Technicians &amp; Research Scientists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5262205" y="4395311"/>
            <a:ext cx="410587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3.0 rating - Good balance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9643348" y="3100626"/>
            <a:ext cx="3155156" cy="275273"/>
          </a:xfrm>
          <a:prstGeom prst="roundRect">
            <a:avLst>
              <a:gd name="adj" fmla="val 3361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9643348" y="3100626"/>
            <a:ext cx="1971913" cy="275273"/>
          </a:xfrm>
          <a:prstGeom prst="roundRect">
            <a:avLst>
              <a:gd name="adj" fmla="val 33612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12963644" y="3100626"/>
            <a:ext cx="785693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62.5%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9643348" y="3651171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Sales Executives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9643348" y="4089321"/>
            <a:ext cx="4105989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2.5 rating - Fair balance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881063" y="4995505"/>
            <a:ext cx="12868275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Sales Executives report the poorest work-life balance at 2.5, likely due to performance pressure, client demands, and travel requirements. Managers enjoy the best balance at 3.5, while technical roles maintain good balance at 3.0.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881063" y="5948124"/>
            <a:ext cx="12868275" cy="943689"/>
          </a:xfrm>
          <a:prstGeom prst="roundRect">
            <a:avLst>
              <a:gd name="adj" fmla="val 9804"/>
            </a:avLst>
          </a:prstGeom>
          <a:solidFill>
            <a:srgbClr val="321A2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28" y="6274475"/>
            <a:ext cx="275273" cy="220266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1596866" y="6223397"/>
            <a:ext cx="11932206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✅</a:t>
            </a:r>
            <a:r>
              <a:rPr lang="en-US" sz="170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Recommendation: Offer flexible schedules or hybrid work options for sales teams to improve satisfaction and reduce burnout.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884" y="496728"/>
            <a:ext cx="5990630" cy="599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21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KPI (6.) Attrition Rate Vs Yearly Since Last Promotion</a:t>
            </a:r>
            <a:endParaRPr lang="en-US" sz="2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60" y="1759863"/>
            <a:ext cx="7531179" cy="4217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29092" y="2603383"/>
            <a:ext cx="4845248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Employees with more than 4 years since their last promotion show dramatically high attrition at 35%. Those with recent promotions (under 2 years) demonstrate excellent retention at just 10%.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8929092" y="4432339"/>
            <a:ext cx="4845248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Lack of promotion is a key driver of employee turnover.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863560" y="6462832"/>
            <a:ext cx="12903279" cy="1270040"/>
          </a:xfrm>
          <a:prstGeom prst="roundRect">
            <a:avLst>
              <a:gd name="adj" fmla="val 7140"/>
            </a:avLst>
          </a:prstGeom>
          <a:solidFill>
            <a:srgbClr val="321A2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21" y="6779895"/>
            <a:ext cx="269796" cy="2158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65077" y="6732627"/>
            <a:ext cx="11985903" cy="698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✅</a:t>
            </a:r>
            <a:r>
              <a:rPr lang="en-US" sz="165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Recommendation: Implement regular performance reviews and structured promotion cycles every 2–3 years to improve retention and career satisfaction.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220992"/>
            <a:ext cx="7793355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Factors Impacting Retention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81063" y="3854768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Salary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81063" y="4292918"/>
            <a:ext cx="3010614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 impact: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Strong attrition in lower income ranges. Revise pay scale and implement performance-based raises.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4166949" y="3854768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Promotion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4166949" y="4292918"/>
            <a:ext cx="3010614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Critical factor: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Strong link with retention. Introduce structured promotion paths every 2-3 years.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452836" y="3854768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Work-Life Balance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452836" y="4292918"/>
            <a:ext cx="3010614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Moderate effect: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Impacts satisfaction. Encourage flexible work arrangements and hybrid options.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0738723" y="3854768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Department Focus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10738723" y="4292918"/>
            <a:ext cx="3010614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Targeted approach: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HR &amp; Sales most affected. Focus engagement programs on high-risk departments.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968</Words>
  <Application>Microsoft Office PowerPoint</Application>
  <PresentationFormat>Custom</PresentationFormat>
  <Paragraphs>104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Mukta Light</vt:lpstr>
      <vt:lpstr>Prompt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AJESH A.J</cp:lastModifiedBy>
  <cp:revision>6</cp:revision>
  <dcterms:created xsi:type="dcterms:W3CDTF">2025-11-11T18:56:00Z</dcterms:created>
  <dcterms:modified xsi:type="dcterms:W3CDTF">2025-11-12T07:49:25Z</dcterms:modified>
</cp:coreProperties>
</file>